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4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6" r:id="rId19"/>
    <p:sldId id="271" r:id="rId20"/>
    <p:sldId id="272" r:id="rId21"/>
    <p:sldId id="274" r:id="rId22"/>
    <p:sldId id="275" r:id="rId23"/>
    <p:sldId id="278" r:id="rId24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0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54EB6-615C-70BB-D830-E6AFB218B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B56894-6266-B3E6-94D7-B3138C88E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A8178-23B4-5822-A05A-C393CF39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2E5-B902-49DC-9238-2394CBA47B24}" type="datetimeFigureOut">
              <a:rPr lang="es-UY" smtClean="0"/>
              <a:t>7/10/2025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24C90-646E-D346-C877-7FF0A9A7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0DF0B9-1C25-D293-533C-146744C8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6C4-A574-4EF0-9752-F5ECB625FA8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7340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E590D-4129-AA50-04DE-36FF9667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EE8F31-A463-97A6-8692-0A227DC5D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D3672C-D238-DCEA-C8D9-AB29B0BC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2E5-B902-49DC-9238-2394CBA47B24}" type="datetimeFigureOut">
              <a:rPr lang="es-UY" smtClean="0"/>
              <a:t>7/10/2025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D8511A-035A-D8E6-D60B-6C402AB7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1F960-4EB6-0ED2-FA89-C6C84BE3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6C4-A574-4EF0-9752-F5ECB625FA8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3199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7E81CA-7662-7CD9-B4B4-C9D0ECED1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27602F-0ECC-43CB-04C7-68CDDB06B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B99B89-2BE4-F8D9-1664-4C596462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2E5-B902-49DC-9238-2394CBA47B24}" type="datetimeFigureOut">
              <a:rPr lang="es-UY" smtClean="0"/>
              <a:t>7/10/2025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D1DD01-265F-8B39-0A79-6157DECC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ED1FEF-B0F2-B226-B836-9B127D44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6C4-A574-4EF0-9752-F5ECB625FA8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2305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008A7-C3FA-315D-D10E-DA065AAC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441702-4F50-5202-E4AC-FB83DF84C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CED7D-EE4D-0F88-1850-7BFD00DD9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2E5-B902-49DC-9238-2394CBA47B24}" type="datetimeFigureOut">
              <a:rPr lang="es-UY" smtClean="0"/>
              <a:t>7/10/2025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3B274C-AA8C-D2B4-4334-BD3BB6A6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573EA3-49B3-F33B-B6E8-68C96ECE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6C4-A574-4EF0-9752-F5ECB625FA8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0675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BA0C8-2EBF-5956-BCC1-89FA8A96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FE5DD1-D284-EF44-FD74-82157C73F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5D999D-6D17-B3BE-23A6-9DA8B8C0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2E5-B902-49DC-9238-2394CBA47B24}" type="datetimeFigureOut">
              <a:rPr lang="es-UY" smtClean="0"/>
              <a:t>7/10/2025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B0F11-69F9-D87F-73F4-5706A9E3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A286A8-8944-FAF5-F690-36D3FC50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6C4-A574-4EF0-9752-F5ECB625FA8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9722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17293-FA5F-832B-80D5-A16479E8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9F8446-5E15-6827-3111-B085AFDE8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8A0BC6-65B4-B76D-0580-A64BEEA37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9D3233-62AC-8139-A769-2224BF53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2E5-B902-49DC-9238-2394CBA47B24}" type="datetimeFigureOut">
              <a:rPr lang="es-UY" smtClean="0"/>
              <a:t>7/10/2025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123813-3D59-D0E6-6A8E-679C8A71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6BF93C-8323-BDAD-F6D2-C961FAC3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6C4-A574-4EF0-9752-F5ECB625FA8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386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3DD0A-BAFD-50E5-9BA5-B1566BE4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11E35A-82DD-FF60-2CC9-279B85CE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3FC78-0B37-FA9A-30C0-5ED7A3F53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0FD0C1-D2D8-0152-3EF0-E8402C116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0A79C3-F8C9-D62B-F3B0-042C47E8E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42C154-223A-E462-6C06-C6D91F42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2E5-B902-49DC-9238-2394CBA47B24}" type="datetimeFigureOut">
              <a:rPr lang="es-UY" smtClean="0"/>
              <a:t>7/10/2025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F303AF-2399-606A-F571-6496C264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15FD4B-72DD-91D0-B576-0DEFAEF4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6C4-A574-4EF0-9752-F5ECB625FA8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64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3E274-A5DF-67EF-43AA-B4E562FB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BC4E54-98F5-A0C0-D513-12044407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2E5-B902-49DC-9238-2394CBA47B24}" type="datetimeFigureOut">
              <a:rPr lang="es-UY" smtClean="0"/>
              <a:t>7/10/2025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0F8F6D-B95C-A4FC-1421-2B9D18AE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8E3209-09A4-9B84-A0FE-7A2F2E3F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6C4-A574-4EF0-9752-F5ECB625FA8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262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FA3B4B-03D6-6650-4D84-8F4C037B7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2E5-B902-49DC-9238-2394CBA47B24}" type="datetimeFigureOut">
              <a:rPr lang="es-UY" smtClean="0"/>
              <a:t>7/10/2025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BE5D39-26C2-3278-C638-0F8240D5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169B7A-9488-1B20-BFED-4255C2C5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6C4-A574-4EF0-9752-F5ECB625FA8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1331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53615-047E-5B47-7DB9-A81A252C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6E50E6-B063-E544-8E85-CD99AA1B8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D52788-F08B-EC96-E17A-A0B94A384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26BB95-65FF-4DF6-8E61-FFA18A04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2E5-B902-49DC-9238-2394CBA47B24}" type="datetimeFigureOut">
              <a:rPr lang="es-UY" smtClean="0"/>
              <a:t>7/10/2025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5B7A45-275D-CB97-0674-E8CEA81D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C7BE77-ED46-8ED3-BEED-612A1E51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6C4-A574-4EF0-9752-F5ECB625FA8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5737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75131-E9F1-054B-B16C-3A3C7E2FD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701D40-E4BD-12C9-812E-6E6C41042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6E354B-C37D-9D9D-1FAA-2B4041441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1D8A20-F307-BC27-541B-58987591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2E5-B902-49DC-9238-2394CBA47B24}" type="datetimeFigureOut">
              <a:rPr lang="es-UY" smtClean="0"/>
              <a:t>7/10/2025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EB5E00-24FF-7E6D-3E5C-12627103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9037F5-9D2D-C1DD-3EE6-014AD90A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6C4-A574-4EF0-9752-F5ECB625FA8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2286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9A6FB1-69E7-6FAD-5130-2083B93EB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DDA79C-BB2C-F132-544A-BF88FAA44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E81D0F-51D6-CA7A-FCC5-9B5FC57A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DE62E5-B902-49DC-9238-2394CBA47B24}" type="datetimeFigureOut">
              <a:rPr lang="es-UY" smtClean="0"/>
              <a:t>7/10/2025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6A6029-70B2-5404-BDAB-3B8845ED4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6794CD-487B-437B-D4E5-6BD1546D5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666C4-A574-4EF0-9752-F5ECB625FA8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468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54D457-A88E-FBE6-EBEA-582B73A8B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s-ES" sz="3800" dirty="0"/>
              <a:t>Evaluación de Paraclínica Preoperatoria No Justificada en Cirugías Electivas </a:t>
            </a:r>
            <a:br>
              <a:rPr lang="es-ES" sz="3800" dirty="0"/>
            </a:br>
            <a:r>
              <a:rPr lang="es-ES" sz="2800" dirty="0"/>
              <a:t>Enero a Junio 2025</a:t>
            </a:r>
            <a:endParaRPr lang="es-UY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CF97BB-010A-6456-F91F-145F2207D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/>
          </a:bodyPr>
          <a:lstStyle/>
          <a:p>
            <a:pPr algn="l"/>
            <a:r>
              <a:rPr lang="es-UY" dirty="0"/>
              <a:t>Prof. Adj. Dra. Leticia Duarte</a:t>
            </a:r>
          </a:p>
          <a:p>
            <a:pPr algn="l"/>
            <a:r>
              <a:rPr lang="es-UY" dirty="0"/>
              <a:t>Lic. Bárbara Andrade</a:t>
            </a:r>
          </a:p>
          <a:p>
            <a:pPr algn="l"/>
            <a:endParaRPr lang="es-UY" dirty="0"/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AEC863-0960-B368-1EFC-C9EF545B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72" y="1508775"/>
            <a:ext cx="5608830" cy="372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7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0D00FB-33A4-CB3C-478E-5D67E3E7C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08B3B7-CC26-CBF6-2DCD-AF25A198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ECG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3B8A21A-E590-2403-EA28-A4FD5F03B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4904835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-UY" sz="2200" noProof="0" dirty="0"/>
              <a:t>Por riesgo quirúrgico:</a:t>
            </a:r>
          </a:p>
          <a:p>
            <a:pPr marL="0" indent="0">
              <a:buNone/>
            </a:pPr>
            <a:r>
              <a:rPr lang="es-UY" sz="2200" noProof="0" dirty="0"/>
              <a:t>Bajo riesgo: 17/79 (21.5%) </a:t>
            </a:r>
          </a:p>
          <a:p>
            <a:pPr marL="0" indent="0">
              <a:buNone/>
            </a:pPr>
            <a:r>
              <a:rPr lang="es-UY" sz="2200" noProof="0" dirty="0"/>
              <a:t>Riesgo intermedio: 8/35 (22.9%) </a:t>
            </a:r>
          </a:p>
          <a:p>
            <a:pPr marL="0" indent="0">
              <a:buNone/>
            </a:pPr>
            <a:r>
              <a:rPr lang="es-UY" sz="2200" noProof="0" dirty="0"/>
              <a:t>Sin diferencia significativa (p = 0.873)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5380E993-E2F0-978A-27F2-083C78D6D7C1}"/>
              </a:ext>
            </a:extLst>
          </p:cNvPr>
          <p:cNvSpPr txBox="1"/>
          <p:nvPr/>
        </p:nvSpPr>
        <p:spPr>
          <a:xfrm>
            <a:off x="6676852" y="3764603"/>
            <a:ext cx="46769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dirty="0"/>
              <a:t>Por clasificación ASA:</a:t>
            </a:r>
          </a:p>
          <a:p>
            <a:r>
              <a:rPr lang="es-ES" sz="2200" dirty="0"/>
              <a:t>ASA I: 16/87 (18.4%)</a:t>
            </a:r>
          </a:p>
          <a:p>
            <a:r>
              <a:rPr lang="es-ES" sz="2200" dirty="0"/>
              <a:t>ASA II: 9/27 (33.3%) </a:t>
            </a:r>
          </a:p>
          <a:p>
            <a:r>
              <a:rPr lang="es-ES" sz="2200" dirty="0"/>
              <a:t>Sin diferencia significativa (p = 0.101</a:t>
            </a:r>
            <a:r>
              <a:rPr lang="es-ES" sz="2000" dirty="0"/>
              <a:t>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0AD86-B92C-92CB-146F-C21ED9AB4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433" y="300446"/>
            <a:ext cx="254834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1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01559-1E37-6641-B08E-3E4A04EDE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44012F-415F-29D8-3834-1E078FEB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Hemograma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25C3D1DA-F909-60FC-9E4C-FC0F91D39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3017522"/>
            <a:ext cx="5050972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-UY" sz="2200" noProof="0" dirty="0"/>
              <a:t>Por riesgo quirúrgico: </a:t>
            </a:r>
          </a:p>
          <a:p>
            <a:pPr marL="0" indent="0">
              <a:buNone/>
            </a:pPr>
            <a:r>
              <a:rPr lang="es-UY" sz="2200" noProof="0" dirty="0"/>
              <a:t>Bajo riesgo: 35/79 (44.3%) </a:t>
            </a:r>
          </a:p>
          <a:p>
            <a:pPr marL="0" indent="0">
              <a:buNone/>
            </a:pPr>
            <a:r>
              <a:rPr lang="es-UY" sz="2200" noProof="0" dirty="0"/>
              <a:t>Riesgo intermedio: 15/35 (42.9%)</a:t>
            </a:r>
          </a:p>
          <a:p>
            <a:pPr marL="0" indent="0">
              <a:buNone/>
            </a:pPr>
            <a:r>
              <a:rPr lang="es-UY" sz="2200" noProof="0" dirty="0"/>
              <a:t>Sin diferencia significativa (p = 0.886)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DC4CC24-25F6-CE18-5833-973D5E6AE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437" y="76852"/>
            <a:ext cx="2548349" cy="16948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099E535-9493-7454-726E-227B6519D01B}"/>
              </a:ext>
            </a:extLst>
          </p:cNvPr>
          <p:cNvSpPr txBox="1"/>
          <p:nvPr/>
        </p:nvSpPr>
        <p:spPr>
          <a:xfrm>
            <a:off x="6601237" y="3406442"/>
            <a:ext cx="47525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dirty="0"/>
              <a:t>Por clasificación ASA: </a:t>
            </a:r>
          </a:p>
          <a:p>
            <a:r>
              <a:rPr lang="es-ES" sz="2200" dirty="0"/>
              <a:t>ASA I: 35/87 (40.2%)</a:t>
            </a:r>
          </a:p>
          <a:p>
            <a:r>
              <a:rPr lang="es-ES" sz="2200" dirty="0"/>
              <a:t>ASA II: 15/27 (55.6%)</a:t>
            </a:r>
          </a:p>
          <a:p>
            <a:r>
              <a:rPr lang="es-ES" sz="2200" dirty="0"/>
              <a:t>Sin diferencia significativa (p = 0.161)</a:t>
            </a:r>
          </a:p>
        </p:txBody>
      </p:sp>
    </p:spTree>
    <p:extLst>
      <p:ext uri="{BB962C8B-B14F-4D97-AF65-F5344CB8AC3E}">
        <p14:creationId xmlns:p14="http://schemas.microsoft.com/office/powerpoint/2010/main" val="52816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4503F0-B09E-F103-CB01-EE95F97BD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 noProof="0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16F4B2-8228-BE79-4139-67C1EB61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UY" sz="4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Ionograma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DE7DD2EE-AA48-8FEA-5450-31F0A3E44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3017522"/>
            <a:ext cx="4836788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-UY" sz="2200" noProof="0" dirty="0"/>
              <a:t>Por riesgo quirúrgico</a:t>
            </a:r>
          </a:p>
          <a:p>
            <a:pPr marL="0" indent="0">
              <a:buNone/>
            </a:pPr>
            <a:r>
              <a:rPr lang="es-UY" sz="2200" noProof="0" dirty="0"/>
              <a:t>Bajo riesgo: 4/79 (5.1%) </a:t>
            </a:r>
          </a:p>
          <a:p>
            <a:pPr marL="0" indent="0">
              <a:buNone/>
            </a:pPr>
            <a:r>
              <a:rPr lang="es-UY" sz="2200" noProof="0" dirty="0"/>
              <a:t>Riesgo intermedio: 2/35 (5.7%)</a:t>
            </a:r>
          </a:p>
          <a:p>
            <a:pPr marL="0" indent="0">
              <a:buNone/>
            </a:pPr>
            <a:r>
              <a:rPr lang="es-UY" sz="2200" noProof="0" dirty="0"/>
              <a:t>Sin diferencia significativa (p = 0.600)</a:t>
            </a:r>
          </a:p>
          <a:p>
            <a:endParaRPr lang="es-UY" sz="2200" noProof="0" dirty="0"/>
          </a:p>
          <a:p>
            <a:pPr marL="0" indent="0">
              <a:buNone/>
            </a:pPr>
            <a:endParaRPr lang="es-UY" sz="2200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03F1A53D-A206-CCE5-3B61-5BDEFF0D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769" y="195222"/>
            <a:ext cx="2548349" cy="16948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123D396-6BC7-9553-A535-E0BEADEA561C}"/>
              </a:ext>
            </a:extLst>
          </p:cNvPr>
          <p:cNvSpPr txBox="1"/>
          <p:nvPr/>
        </p:nvSpPr>
        <p:spPr>
          <a:xfrm>
            <a:off x="6780770" y="3428682"/>
            <a:ext cx="60980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200" noProof="0" dirty="0"/>
              <a:t>Por clasificación ASA:</a:t>
            </a:r>
          </a:p>
          <a:p>
            <a:r>
              <a:rPr lang="es-UY" sz="2200" noProof="0" dirty="0"/>
              <a:t>ASA I: 3/87 (3.4%) </a:t>
            </a:r>
          </a:p>
          <a:p>
            <a:r>
              <a:rPr lang="es-UY" sz="2200" noProof="0" dirty="0"/>
              <a:t>ASA II: 3/27 (11.1%)</a:t>
            </a:r>
          </a:p>
          <a:p>
            <a:r>
              <a:rPr lang="es-UY" sz="2200" noProof="0" dirty="0"/>
              <a:t>Sin diferencia significativa (p = 0.144)</a:t>
            </a:r>
          </a:p>
        </p:txBody>
      </p:sp>
    </p:spTree>
    <p:extLst>
      <p:ext uri="{BB962C8B-B14F-4D97-AF65-F5344CB8AC3E}">
        <p14:creationId xmlns:p14="http://schemas.microsoft.com/office/powerpoint/2010/main" val="329474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3F5A3E-2209-B383-4B5D-F7D1AB2D2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633EB0-5B28-6F33-3ADA-C59D3DDB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Creatininemia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62043FD4-A5FA-5CC0-925B-7D9CF036B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3017522"/>
            <a:ext cx="5050972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-UY" sz="2200" noProof="0" dirty="0"/>
              <a:t>Por riesgo quirúrgico</a:t>
            </a:r>
          </a:p>
          <a:p>
            <a:pPr marL="0" indent="0">
              <a:buNone/>
            </a:pPr>
            <a:r>
              <a:rPr lang="es-UY" sz="2200" noProof="0" dirty="0"/>
              <a:t>Bajo riesgo: 30/79 (38.0%) </a:t>
            </a:r>
          </a:p>
          <a:p>
            <a:pPr marL="0" indent="0">
              <a:buNone/>
            </a:pPr>
            <a:r>
              <a:rPr lang="es-UY" sz="2200" noProof="0" dirty="0"/>
              <a:t>Riesgo intermedio: 13/35 (37.1%) </a:t>
            </a:r>
          </a:p>
          <a:p>
            <a:pPr marL="0" indent="0">
              <a:buNone/>
            </a:pPr>
            <a:r>
              <a:rPr lang="es-UY" sz="2200" noProof="0" dirty="0"/>
              <a:t>Sin diferencia significativa (p = 0.933)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5FA2E122-5F0E-9714-CED9-6F6A97594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437" y="137384"/>
            <a:ext cx="2548349" cy="16948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5AE8D17-5784-8F46-A216-F0EB2E032ECD}"/>
              </a:ext>
            </a:extLst>
          </p:cNvPr>
          <p:cNvSpPr txBox="1"/>
          <p:nvPr/>
        </p:nvSpPr>
        <p:spPr>
          <a:xfrm>
            <a:off x="6394408" y="3773416"/>
            <a:ext cx="51531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dirty="0"/>
              <a:t>Por clasificación ASA:</a:t>
            </a:r>
          </a:p>
          <a:p>
            <a:r>
              <a:rPr lang="es-ES" sz="2200" dirty="0"/>
              <a:t>ASA I: 31/87 (35.6% )</a:t>
            </a:r>
          </a:p>
          <a:p>
            <a:r>
              <a:rPr lang="es-ES" sz="2200" dirty="0"/>
              <a:t>ASA II: 12/27 (44.4%) </a:t>
            </a:r>
          </a:p>
          <a:p>
            <a:r>
              <a:rPr lang="es-ES" sz="2200" dirty="0"/>
              <a:t>Sin diferencia significativa (p = 0.409)</a:t>
            </a:r>
          </a:p>
        </p:txBody>
      </p:sp>
    </p:spTree>
    <p:extLst>
      <p:ext uri="{BB962C8B-B14F-4D97-AF65-F5344CB8AC3E}">
        <p14:creationId xmlns:p14="http://schemas.microsoft.com/office/powerpoint/2010/main" val="2615904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CDF64-C991-2514-3C38-6DC24A9B1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ACE95E-4933-87F8-D380-34A4F532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Crasis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36F515F-C7A9-7E4A-F121-BA31CAE1D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3017522"/>
            <a:ext cx="5528766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-UY" sz="2200" noProof="0" dirty="0"/>
              <a:t>Por riesgo quirúrgico</a:t>
            </a:r>
          </a:p>
          <a:p>
            <a:pPr marL="0" indent="0">
              <a:buNone/>
            </a:pPr>
            <a:r>
              <a:rPr lang="es-UY" sz="2200" noProof="0" dirty="0"/>
              <a:t>Bajo riesgo: 37/79 (46.8%) </a:t>
            </a:r>
          </a:p>
          <a:p>
            <a:pPr marL="0" indent="0">
              <a:buNone/>
            </a:pPr>
            <a:r>
              <a:rPr lang="es-UY" sz="2200" noProof="0" dirty="0"/>
              <a:t>Riesgo intermedio: 9/35 (25.7%) </a:t>
            </a:r>
          </a:p>
          <a:p>
            <a:pPr marL="0" indent="0">
              <a:buNone/>
            </a:pPr>
            <a:r>
              <a:rPr lang="es-UY" sz="2200" noProof="0" dirty="0"/>
              <a:t>Mayor proporción en </a:t>
            </a:r>
            <a:r>
              <a:rPr lang="es-UY" sz="2200" b="1" noProof="0" dirty="0"/>
              <a:t>bajo riesgo </a:t>
            </a:r>
            <a:r>
              <a:rPr lang="es-UY" sz="2200" noProof="0" dirty="0"/>
              <a:t>(p = 0.034</a:t>
            </a:r>
            <a:r>
              <a:rPr lang="en-US" sz="2200" dirty="0"/>
              <a:t>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67683FC-4E3D-BA80-C9E6-E3686CE5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769" y="137384"/>
            <a:ext cx="2548349" cy="16948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5B6BAA-AA6C-FA11-4EF4-D309B103685A}"/>
              </a:ext>
            </a:extLst>
          </p:cNvPr>
          <p:cNvSpPr txBox="1"/>
          <p:nvPr/>
        </p:nvSpPr>
        <p:spPr>
          <a:xfrm>
            <a:off x="6768414" y="3773416"/>
            <a:ext cx="60980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dirty="0"/>
              <a:t>Por clasificación ASA:</a:t>
            </a:r>
          </a:p>
          <a:p>
            <a:r>
              <a:rPr lang="es-ES" sz="2200" dirty="0"/>
              <a:t>ASA I: 35/87 (40.2%) </a:t>
            </a:r>
          </a:p>
          <a:p>
            <a:r>
              <a:rPr lang="es-ES" sz="2200" dirty="0"/>
              <a:t>ASA II: 11/27 (40.7%) </a:t>
            </a:r>
          </a:p>
          <a:p>
            <a:r>
              <a:rPr lang="es-ES" sz="2200" dirty="0"/>
              <a:t>Sin diferencia significativa (p = 0.962)</a:t>
            </a:r>
          </a:p>
        </p:txBody>
      </p:sp>
    </p:spTree>
    <p:extLst>
      <p:ext uri="{BB962C8B-B14F-4D97-AF65-F5344CB8AC3E}">
        <p14:creationId xmlns:p14="http://schemas.microsoft.com/office/powerpoint/2010/main" val="388215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B4C135-C8C1-B599-74A4-F72777CA7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9851FA-2ABB-3AF9-AA47-48B962F3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Glicemias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77B0C5E-BFBA-010A-461E-18D62C500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3017522"/>
            <a:ext cx="5050972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-UY" sz="2200" noProof="0" dirty="0"/>
              <a:t>Por riesgo quirúrgico:</a:t>
            </a:r>
          </a:p>
          <a:p>
            <a:pPr marL="0" indent="0">
              <a:buNone/>
            </a:pPr>
            <a:r>
              <a:rPr lang="es-UY" sz="2200" noProof="0" dirty="0"/>
              <a:t>Bajo riesgo: 25/79 (31.6%)</a:t>
            </a:r>
          </a:p>
          <a:p>
            <a:pPr marL="0" indent="0">
              <a:buNone/>
            </a:pPr>
            <a:r>
              <a:rPr lang="es-UY" sz="2200" noProof="0" dirty="0"/>
              <a:t>Riesgo intermedio: 12/35 (34.3% )</a:t>
            </a:r>
          </a:p>
          <a:p>
            <a:pPr marL="0" indent="0">
              <a:buNone/>
            </a:pPr>
            <a:r>
              <a:rPr lang="es-UY" sz="2200" noProof="0" dirty="0"/>
              <a:t>Sin diferencia significativa (p = 0.791)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07CAF0C6-A945-BCD9-97EF-12766EF9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826" y="8151"/>
            <a:ext cx="2548349" cy="16948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2665A03-D5F7-C8A9-B16B-3E8CC3CE984E}"/>
              </a:ext>
            </a:extLst>
          </p:cNvPr>
          <p:cNvSpPr txBox="1"/>
          <p:nvPr/>
        </p:nvSpPr>
        <p:spPr>
          <a:xfrm>
            <a:off x="6093942" y="3773416"/>
            <a:ext cx="60980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200" dirty="0"/>
              <a:t>Por clasificación ASA: </a:t>
            </a:r>
          </a:p>
          <a:p>
            <a:r>
              <a:rPr lang="es-UY" sz="2200" dirty="0"/>
              <a:t>ASA I: 25/87 (28.7%) </a:t>
            </a:r>
          </a:p>
          <a:p>
            <a:r>
              <a:rPr lang="es-UY" sz="2200" dirty="0"/>
              <a:t>ASA II: 12/27 (44.4%) </a:t>
            </a:r>
          </a:p>
          <a:p>
            <a:r>
              <a:rPr lang="es-UY" sz="2200" dirty="0"/>
              <a:t>Diferencia no significativa (p = 0.128)</a:t>
            </a:r>
          </a:p>
        </p:txBody>
      </p:sp>
    </p:spTree>
    <p:extLst>
      <p:ext uri="{BB962C8B-B14F-4D97-AF65-F5344CB8AC3E}">
        <p14:creationId xmlns:p14="http://schemas.microsoft.com/office/powerpoint/2010/main" val="349538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2AB38E-E885-4983-F717-AA4269698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B64DC8-1ABA-369A-5BFD-27628E5A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TSH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67F5D196-FF28-3B93-AA6C-C320524BD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3017522"/>
            <a:ext cx="5050972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-UY" sz="2200" noProof="0" dirty="0"/>
              <a:t>Por riesgo quirúrgico: </a:t>
            </a:r>
          </a:p>
          <a:p>
            <a:pPr marL="0" indent="0">
              <a:buNone/>
            </a:pPr>
            <a:r>
              <a:rPr lang="es-UY" sz="2200" noProof="0" dirty="0"/>
              <a:t>Bajo riesgo: 19/79 (24.1%) </a:t>
            </a:r>
          </a:p>
          <a:p>
            <a:pPr marL="0" indent="0">
              <a:buNone/>
            </a:pPr>
            <a:r>
              <a:rPr lang="es-UY" sz="2200" noProof="0" dirty="0"/>
              <a:t>Riesgo intermedio: 9/35 (25.7%) </a:t>
            </a:r>
          </a:p>
          <a:p>
            <a:pPr marL="0" indent="0">
              <a:buNone/>
            </a:pPr>
            <a:r>
              <a:rPr lang="es-UY" sz="2200" noProof="0" dirty="0"/>
              <a:t>Sin diferencia significativa (p = 0.849)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8CB79399-EDC3-00A3-BEBB-CD7D8FA09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769" y="-6308"/>
            <a:ext cx="2548349" cy="16948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3FCD912-7AF7-8602-A035-B3EF9BABB979}"/>
              </a:ext>
            </a:extLst>
          </p:cNvPr>
          <p:cNvSpPr txBox="1"/>
          <p:nvPr/>
        </p:nvSpPr>
        <p:spPr>
          <a:xfrm>
            <a:off x="6261787" y="3626656"/>
            <a:ext cx="60980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dirty="0"/>
              <a:t>Por clasificación ASA: </a:t>
            </a:r>
          </a:p>
          <a:p>
            <a:r>
              <a:rPr lang="es-ES" sz="2200" dirty="0"/>
              <a:t>ASA I: 17/87 (19.5%) </a:t>
            </a:r>
          </a:p>
          <a:p>
            <a:r>
              <a:rPr lang="es-ES" sz="2200" dirty="0"/>
              <a:t>ASA II: 11/27 (40.7%) </a:t>
            </a:r>
          </a:p>
          <a:p>
            <a:r>
              <a:rPr lang="es-ES" sz="2200" dirty="0"/>
              <a:t>Mayor proporción en ASA II (p = 0.025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918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4CEAAD-8C0D-2950-0480-7E2B56299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7F2BC0-3CED-D1F4-02DC-BEFA08CE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Consultas a cardiologo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8A86529-002B-25D8-2F85-4336B4A67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UY" sz="2400" noProof="0" dirty="0"/>
              <a:t>Las 2 consultas cardiológicas injustificadas se realizaron en el grupo de bajo riesgo quirúrgico.  </a:t>
            </a:r>
          </a:p>
          <a:p>
            <a:r>
              <a:rPr lang="es-UY" sz="2400" noProof="0" dirty="0"/>
              <a:t>1 en paciente ASA I y la otra en paciente ASA II. </a:t>
            </a:r>
          </a:p>
          <a:p>
            <a:r>
              <a:rPr lang="es-UY" sz="2400" noProof="0" dirty="0"/>
              <a:t>Ambas solicitadas por urólogo.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0C83749F-85D5-6F1C-5666-F6F37EF6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769" y="76852"/>
            <a:ext cx="254834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12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A2343-7442-6B6A-B249-B2F7D7C60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40C27-0A4C-A446-5D9A-803A2964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5C71B6-6AB7-2824-E722-2DA17D74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9" y="804814"/>
            <a:ext cx="9217951" cy="5688061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0C53437-5193-9FCD-04B2-4A836CDB2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41708" y="0"/>
            <a:ext cx="2545083" cy="1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19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98B7B8-10BC-B079-8754-F1F97AFF8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982B5F-A31C-A3A0-5CEF-A1168D21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s-ES" sz="4800" dirty="0"/>
              <a:t>Costos para el  </a:t>
            </a:r>
            <a:r>
              <a:rPr lang="es-ES" sz="4800" b="1" dirty="0"/>
              <a:t>27% </a:t>
            </a:r>
            <a:r>
              <a:rPr lang="es-ES" sz="4800" dirty="0"/>
              <a:t>en </a:t>
            </a:r>
            <a:r>
              <a:rPr lang="es-ES" sz="4800" b="1" dirty="0"/>
              <a:t> </a:t>
            </a:r>
            <a:r>
              <a:rPr lang="es-ES" sz="4800" dirty="0"/>
              <a:t>6 meses</a:t>
            </a:r>
            <a:endParaRPr lang="es-UY" sz="48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a 4">
            <a:extLst>
              <a:ext uri="{FF2B5EF4-FFF2-40B4-BE49-F238E27FC236}">
                <a16:creationId xmlns:a16="http://schemas.microsoft.com/office/drawing/2014/main" id="{FF121C4C-0C9A-FAC5-43B3-B34CBE43D7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516219"/>
              </p:ext>
            </p:extLst>
          </p:nvPr>
        </p:nvGraphicFramePr>
        <p:xfrm>
          <a:off x="1611037" y="3017519"/>
          <a:ext cx="8965572" cy="3209904"/>
        </p:xfrm>
        <a:graphic>
          <a:graphicData uri="http://schemas.openxmlformats.org/drawingml/2006/table">
            <a:tbl>
              <a:tblPr firstRow="1" firstCol="1" bandRow="1"/>
              <a:tblGrid>
                <a:gridCol w="2582914">
                  <a:extLst>
                    <a:ext uri="{9D8B030D-6E8A-4147-A177-3AD203B41FA5}">
                      <a16:colId xmlns:a16="http://schemas.microsoft.com/office/drawing/2014/main" val="936014469"/>
                    </a:ext>
                  </a:extLst>
                </a:gridCol>
                <a:gridCol w="1538159">
                  <a:extLst>
                    <a:ext uri="{9D8B030D-6E8A-4147-A177-3AD203B41FA5}">
                      <a16:colId xmlns:a16="http://schemas.microsoft.com/office/drawing/2014/main" val="2161322947"/>
                    </a:ext>
                  </a:extLst>
                </a:gridCol>
                <a:gridCol w="4844499">
                  <a:extLst>
                    <a:ext uri="{9D8B030D-6E8A-4147-A177-3AD203B41FA5}">
                      <a16:colId xmlns:a16="http://schemas.microsoft.com/office/drawing/2014/main" val="1698344182"/>
                    </a:ext>
                  </a:extLst>
                </a:gridCol>
              </a:tblGrid>
              <a:tr h="315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Paraclínica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Costo($)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Costo de solicitudes innecesarias  ($)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15682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ECG 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3.087,50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77.187,50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829443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Hemograma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640,70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32.035,00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382257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Ionograma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535,20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3.211,20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629812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Creatininemia</a:t>
                      </a:r>
                      <a:endParaRPr lang="es-UY" sz="17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535,20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23.013,60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330684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Crasis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535,20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24.619,20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33930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Glicemia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535,20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19.802,40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95822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TSH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600,20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16.805,60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61274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Consulta cardiológica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828,75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1.657,50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388675"/>
                  </a:ext>
                </a:extLst>
              </a:tr>
              <a:tr h="37210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17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UY" sz="2000" b="1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198.332,00</a:t>
                      </a:r>
                      <a:endParaRPr lang="es-UY" sz="17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471" marR="584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7612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C3978B56-F7BC-4ED7-53E0-CE40B122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604" y="185336"/>
            <a:ext cx="2548349" cy="16948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A51004-2ADF-E460-75FE-91359906B9AC}"/>
              </a:ext>
            </a:extLst>
          </p:cNvPr>
          <p:cNvSpPr txBox="1"/>
          <p:nvPr/>
        </p:nvSpPr>
        <p:spPr>
          <a:xfrm>
            <a:off x="1468714" y="2154367"/>
            <a:ext cx="9250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Proyección de costos al total de </a:t>
            </a:r>
            <a:r>
              <a:rPr lang="es-ES" sz="4400" b="1" dirty="0"/>
              <a:t>$ 734.563</a:t>
            </a:r>
            <a:endParaRPr lang="es-UY" sz="3600" b="1" dirty="0"/>
          </a:p>
        </p:txBody>
      </p:sp>
    </p:spTree>
    <p:extLst>
      <p:ext uri="{BB962C8B-B14F-4D97-AF65-F5344CB8AC3E}">
        <p14:creationId xmlns:p14="http://schemas.microsoft.com/office/powerpoint/2010/main" val="27588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0BEE76-4376-C1A3-0FBA-CF377FD33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E74266E-9319-38D8-BCFE-A66C2FD97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5B0C8D-8B11-F5DA-33C7-543C258D6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D4CDAB-47E0-597F-2D9C-41243AC6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6600AD-F3BB-19C6-F4B5-B80474E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9E899E-3B5B-7F6D-E628-2CF9734B4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9066761-9406-9FF5-8C19-3B67C3D09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40C616-DDF7-9DA5-07B8-C70E9A66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Motivación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863430F-C822-45FE-141B-61A5B282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1. </a:t>
            </a:r>
            <a:r>
              <a:rPr lang="es-UY" sz="2400" noProof="0" dirty="0"/>
              <a:t>Detección de estudios paraclínicos e interconsultas innecesarias solicitadas en población joven y sana</a:t>
            </a:r>
          </a:p>
          <a:p>
            <a:pPr marL="0" indent="0">
              <a:buNone/>
            </a:pPr>
            <a:r>
              <a:rPr lang="es-UY" sz="2400" noProof="0" dirty="0"/>
              <a:t>2. Impacto negativo para los usuarios generan menor satisfacción en el proceso</a:t>
            </a:r>
          </a:p>
          <a:p>
            <a:pPr marL="0" indent="0">
              <a:buNone/>
            </a:pPr>
            <a:r>
              <a:rPr lang="es-UY" sz="2400" noProof="0" dirty="0"/>
              <a:t>3. Necesidad de actualizar  practica diaria con guías nacionales e internacionales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966620-D332-C8B4-5FBA-70EBFD6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0AE659F9-BF62-6115-5A5F-6E713F1B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769" y="0"/>
            <a:ext cx="254834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90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85AD4-203D-A7AC-E320-B503ACC5D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67847D-1FC1-7124-58FE-D03C829B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UY" sz="48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Implicancia por paciente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A4F4575-DF40-4B89-D236-0E5EDA067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364379"/>
            <a:ext cx="9941319" cy="39772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UY" sz="2400" noProof="0" dirty="0"/>
              <a:t>Este costo de solicitudes innecesarias representa </a:t>
            </a:r>
            <a:r>
              <a:rPr lang="es-UY" sz="3200" b="1" noProof="0" dirty="0"/>
              <a:t>por paciente </a:t>
            </a:r>
            <a:r>
              <a:rPr lang="es-UY" sz="2400" noProof="0" dirty="0"/>
              <a:t>un gasto injustificado </a:t>
            </a:r>
            <a:r>
              <a:rPr lang="es-UY" noProof="0" dirty="0"/>
              <a:t>de </a:t>
            </a:r>
            <a:r>
              <a:rPr lang="es-UY" sz="3200" b="1" noProof="0" dirty="0"/>
              <a:t>$1.724,60</a:t>
            </a:r>
            <a:r>
              <a:rPr lang="es-UY" sz="3200" noProof="0" dirty="0"/>
              <a:t> </a:t>
            </a:r>
            <a:r>
              <a:rPr lang="es-UY" sz="2400" noProof="0" dirty="0"/>
              <a:t>para la </a:t>
            </a:r>
            <a:r>
              <a:rPr lang="es-UY" sz="2400" b="1" noProof="0" dirty="0"/>
              <a:t>institución  </a:t>
            </a:r>
            <a:r>
              <a:rPr lang="es-UY" sz="2400" noProof="0" dirty="0"/>
              <a:t>en </a:t>
            </a:r>
            <a:r>
              <a:rPr lang="es-UY" sz="2400" noProof="0" dirty="0" err="1"/>
              <a:t>pte</a:t>
            </a:r>
            <a:r>
              <a:rPr lang="es-UY" sz="2400" noProof="0" dirty="0"/>
              <a:t> joven</a:t>
            </a:r>
          </a:p>
          <a:p>
            <a:endParaRPr lang="es-UY" sz="2400" noProof="0" dirty="0"/>
          </a:p>
          <a:p>
            <a:r>
              <a:rPr lang="es-UY" sz="2400" noProof="0" dirty="0"/>
              <a:t>Costo ticket para el paciente, día laboral,  </a:t>
            </a:r>
            <a:r>
              <a:rPr lang="es-UY" sz="2400" noProof="0" dirty="0" err="1"/>
              <a:t>disconfort</a:t>
            </a:r>
            <a:r>
              <a:rPr lang="es-UY" sz="2400" noProof="0" dirty="0"/>
              <a:t> del ayuno, logística familiar, retraso en coordinación del procedimiento y Calificación mas baja en Calidad y Satisfacción del proceso.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C7E9E35F-A48B-2B3B-8AA2-E1509045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814" y="39043"/>
            <a:ext cx="254834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90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F081D6-A998-8E7D-3ED0-74575A622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22DED4-3D1C-2AB7-3D46-7AD4D5B9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Intervención Institucional Propuesta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769DFF2-31EA-891B-85BD-8C6C4C8E7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UY" sz="2400" noProof="0" dirty="0"/>
              <a:t>Capacitación médica y de enfermería</a:t>
            </a:r>
          </a:p>
          <a:p>
            <a:r>
              <a:rPr lang="es-UY" sz="2400" noProof="0" dirty="0"/>
              <a:t>Creación de bloque paraclínico preoperatorio consensuado.</a:t>
            </a:r>
          </a:p>
          <a:p>
            <a:r>
              <a:rPr lang="es-UY" sz="2400" noProof="0" dirty="0"/>
              <a:t> protocolo de decisión en consultorios</a:t>
            </a:r>
          </a:p>
          <a:p>
            <a:r>
              <a:rPr lang="es-UY" sz="2400" noProof="0" dirty="0"/>
              <a:t>Auditoría </a:t>
            </a:r>
            <a:r>
              <a:rPr lang="es-UY" sz="2400" noProof="0" dirty="0" err="1"/>
              <a:t>post-implementación</a:t>
            </a:r>
            <a:r>
              <a:rPr lang="es-UY" sz="2400" noProof="0" dirty="0"/>
              <a:t>.</a:t>
            </a:r>
          </a:p>
          <a:p>
            <a:endParaRPr lang="en-US" sz="2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4F0FC38D-7E25-8B39-7608-5871F04052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34" b="24262"/>
          <a:stretch>
            <a:fillRect/>
          </a:stretch>
        </p:blipFill>
        <p:spPr>
          <a:xfrm>
            <a:off x="9402769" y="241903"/>
            <a:ext cx="2548349" cy="9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60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27024-12FC-4741-0195-A554F8B88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5D91A8-40C3-4929-2C88-D8A11245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Conclusiones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9BA3F29-8BC1-0038-8EA7-12541429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UY" sz="2400" noProof="0" dirty="0"/>
              <a:t>Necesidad de ajustar prácticas a la evidencia clínica</a:t>
            </a:r>
          </a:p>
          <a:p>
            <a:r>
              <a:rPr lang="es-UY" sz="2400" noProof="0" dirty="0"/>
              <a:t>Potencial mejora en experiencia del paciente y reducción de costos</a:t>
            </a:r>
          </a:p>
          <a:p>
            <a:r>
              <a:rPr lang="es-UY" sz="2400" noProof="0" dirty="0"/>
              <a:t>Fortalecimiento del primer nivel en la evaluación quirúrgica.</a:t>
            </a:r>
          </a:p>
          <a:p>
            <a:r>
              <a:rPr lang="es-UY" sz="2400" noProof="0" dirty="0"/>
              <a:t>Proyecto con posibilidad de escalado a otros IAMPP.</a:t>
            </a:r>
          </a:p>
          <a:p>
            <a:endParaRPr lang="en-US" sz="2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2EDDE05B-5BAA-C41B-AE5C-EFA8A7B0D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769" y="137384"/>
            <a:ext cx="254834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2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B54D7-73F5-C3B9-1F5E-EA7D19799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2CA82-A72A-07F4-1D29-0EE97C7C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Seguiremos avanzando…</a:t>
            </a:r>
            <a:endParaRPr lang="es-UY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9FFD973-3867-C681-3A67-401ECD9A7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1708" y="0"/>
            <a:ext cx="2545083" cy="16927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F191D0-A7A3-16D3-302F-1EB6EAA2C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442" y="1690688"/>
            <a:ext cx="7199266" cy="509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0017A-6F8B-C7CF-53C8-23C4BE0E4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2C719-87F1-B267-1B51-F5A65521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Recomendaciones Internacionales</a:t>
            </a:r>
            <a:endParaRPr lang="es-UY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042179F-48D7-A065-80F3-09E33AAFC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1708" y="0"/>
            <a:ext cx="2545083" cy="16927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7832A8-1FAA-0531-0A9B-7BCB7F525B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18" t="35315" r="18413" b="10631"/>
          <a:stretch>
            <a:fillRect/>
          </a:stretch>
        </p:blipFill>
        <p:spPr>
          <a:xfrm>
            <a:off x="6040396" y="1531546"/>
            <a:ext cx="5324898" cy="2484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6A349E-1C75-10B2-8BD2-7B149891AF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331" t="19279" r="19223" b="27928"/>
          <a:stretch>
            <a:fillRect/>
          </a:stretch>
        </p:blipFill>
        <p:spPr>
          <a:xfrm>
            <a:off x="6376086" y="4210208"/>
            <a:ext cx="5307966" cy="24844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14294C3-12CA-0E78-BB26-ADF6DC64AD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352" t="21081" r="13750" b="38198"/>
          <a:stretch>
            <a:fillRect/>
          </a:stretch>
        </p:blipFill>
        <p:spPr>
          <a:xfrm>
            <a:off x="395415" y="4663874"/>
            <a:ext cx="5980671" cy="18290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25CB9A-00FD-1D91-DA12-2975C09C1D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595" t="15135" r="18108" b="10270"/>
          <a:stretch>
            <a:fillRect/>
          </a:stretch>
        </p:blipFill>
        <p:spPr>
          <a:xfrm>
            <a:off x="481914" y="1321481"/>
            <a:ext cx="5202196" cy="32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7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ED6447-F9E2-D5CA-4A04-8CFF989E8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D1AEA5-DDC6-F03B-39E1-2364DDAA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Objetivo General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6C478F7-1B72-DE6C-46EE-5FFF3DDEC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-UY" sz="2400" noProof="0" dirty="0"/>
              <a:t>Evaluar el uso de estudios preoperatorios e interconsultas sin justificación clínica , según guías internacionales y nacionales, en cirugías electivas de CAMOC.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4DFF70A1-3F76-0991-E3C2-C0E96729E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769" y="0"/>
            <a:ext cx="254834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9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84DC3-B45D-2975-2B96-D364AC21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E83390-CFDE-D542-615E-FB067236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Hoja de Ruta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7AD5A520-C5CE-E863-B531-024C33BD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Cuantificar estudios innecesarios.</a:t>
            </a:r>
          </a:p>
          <a:p>
            <a:r>
              <a:rPr lang="en-US" sz="2400"/>
              <a:t>Identificar especialidades con mayor sobreuso.</a:t>
            </a:r>
          </a:p>
          <a:p>
            <a:r>
              <a:rPr lang="en-US" sz="2400"/>
              <a:t>Evaluar interconsultas sin neceidad.</a:t>
            </a:r>
          </a:p>
          <a:p>
            <a:r>
              <a:rPr lang="en-US" sz="2400"/>
              <a:t>Estimar el costo del sobreuso.</a:t>
            </a:r>
          </a:p>
          <a:p>
            <a:r>
              <a:rPr lang="en-US" sz="2400"/>
              <a:t>Proponer mejoras institucionales.</a:t>
            </a:r>
          </a:p>
          <a:p>
            <a:endParaRPr lang="en-US" sz="24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7D1D54A8-F2DA-DB6D-1C8F-F13448E50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437" y="137384"/>
            <a:ext cx="254834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7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FDE77-6E4B-7416-4772-7CE715415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C60849-F985-0DEB-2E96-C053380B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Metodología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5BA58500-129E-546F-66EB-25F3901EC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UY" sz="2400" noProof="0" dirty="0"/>
              <a:t>Diseño: Observacional, retrospectivo, analítico</a:t>
            </a:r>
          </a:p>
          <a:p>
            <a:r>
              <a:rPr lang="es-UY" sz="2400" noProof="0" dirty="0"/>
              <a:t>Población: ≥18 y &lt;45 años, cirugía electiva (ene-jun 2025).</a:t>
            </a:r>
          </a:p>
          <a:p>
            <a:r>
              <a:rPr lang="es-UY" sz="2400" noProof="0" dirty="0"/>
              <a:t>Datos: HCE (</a:t>
            </a:r>
            <a:r>
              <a:rPr lang="es-UY" sz="2400" noProof="0" dirty="0" err="1"/>
              <a:t>GEOSalud</a:t>
            </a:r>
            <a:r>
              <a:rPr lang="es-UY" sz="2400" noProof="0" dirty="0"/>
              <a:t>), planillas quirúrgicas</a:t>
            </a:r>
          </a:p>
          <a:p>
            <a:r>
              <a:rPr lang="es-UY" sz="2400" noProof="0" dirty="0"/>
              <a:t>Variables: edad, ASA, cirugía, estudios solicitados, interconsultas, costos.</a:t>
            </a:r>
          </a:p>
          <a:p>
            <a:endParaRPr lang="en-US" sz="2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BC902BC0-1C60-D17E-03C7-93433B3E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769" y="195222"/>
            <a:ext cx="254834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5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D3B91D-34AE-C4D0-8301-1AA41F39F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98030E-4241-9967-0585-B8930703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Análisis Estadistico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6C3D640-7795-2B9F-24DD-C98961815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s-UY" sz="2400" noProof="0" dirty="0"/>
              <a:t>Total de cirugías electivas entre enero y junio 2025 fue de </a:t>
            </a:r>
            <a:r>
              <a:rPr lang="es-UY" sz="2400" b="1" noProof="0" dirty="0"/>
              <a:t>428 </a:t>
            </a:r>
          </a:p>
          <a:p>
            <a:endParaRPr lang="es-UY" sz="2400" noProof="0" dirty="0"/>
          </a:p>
          <a:p>
            <a:r>
              <a:rPr lang="es-UY" sz="2400" b="1" noProof="0" dirty="0"/>
              <a:t>115</a:t>
            </a:r>
            <a:r>
              <a:rPr lang="es-UY" sz="2400" noProof="0" dirty="0"/>
              <a:t> fueron en </a:t>
            </a:r>
            <a:r>
              <a:rPr lang="es-UY" sz="2400" noProof="0" dirty="0" err="1"/>
              <a:t>ptes</a:t>
            </a:r>
            <a:r>
              <a:rPr lang="es-UY" sz="2400" noProof="0" dirty="0"/>
              <a:t> entre 18 y 45 años , </a:t>
            </a:r>
            <a:r>
              <a:rPr lang="es-UY" b="1" noProof="0" dirty="0"/>
              <a:t>(27%)</a:t>
            </a:r>
            <a:endParaRPr lang="es-UY" sz="2400" b="1" noProof="0" dirty="0"/>
          </a:p>
          <a:p>
            <a:endParaRPr lang="es-UY" sz="2400" noProof="0" dirty="0"/>
          </a:p>
          <a:p>
            <a:r>
              <a:rPr lang="es-UY" sz="2400" noProof="0" dirty="0"/>
              <a:t>Total de 411 estudios solicitados para estos 115 procedimientos, se observó que 237 fueron solicitudes injustificadas</a:t>
            </a:r>
          </a:p>
          <a:p>
            <a:pPr marL="0" indent="0">
              <a:buNone/>
            </a:pPr>
            <a:r>
              <a:rPr lang="es-UY" sz="2400" noProof="0" dirty="0"/>
              <a:t>    representa </a:t>
            </a:r>
            <a:r>
              <a:rPr lang="es-UY" sz="2400" b="1" noProof="0" dirty="0"/>
              <a:t>el </a:t>
            </a:r>
            <a:r>
              <a:rPr lang="es-UY" b="1" noProof="0" dirty="0"/>
              <a:t>57.7%</a:t>
            </a:r>
            <a:endParaRPr lang="es-UY" sz="2400" b="1" noProof="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15A262FC-3885-06A2-AC46-632E5A08C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826" y="76852"/>
            <a:ext cx="254834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6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BC329F-1EF7-BDE0-0CD2-6E3DFDDF4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D5271E-C166-67E2-3661-0A68283B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s-ES" sz="4800"/>
              <a:t>Paraclínica analizada</a:t>
            </a:r>
            <a:endParaRPr lang="es-UY" sz="4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03A25AC-7FD5-6305-EA2A-C30C9E85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38" y="2546334"/>
            <a:ext cx="10229224" cy="37926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03AF729-C9AB-12AB-7E0D-E239A90BD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252" y="171478"/>
            <a:ext cx="254834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3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C2B54F-C5AA-FF8E-C8C5-0E68A62AB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A39A28-48F4-76A8-F893-542EC441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endParaRPr lang="es-UY" sz="40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CE8B9AEA-B1CB-80C6-A801-13F0F21D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48" y="839337"/>
            <a:ext cx="8455003" cy="5178689"/>
          </a:xfrm>
          <a:prstGeom prst="rect">
            <a:avLst/>
          </a:prstGeom>
        </p:spPr>
      </p:pic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6D20DAC6-6D54-F0C4-FD97-2BB2DFAF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796" y="36395"/>
            <a:ext cx="2902461" cy="19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98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801</Words>
  <Application>Microsoft Office PowerPoint</Application>
  <PresentationFormat>Panorámica</PresentationFormat>
  <Paragraphs>142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Tema de Office</vt:lpstr>
      <vt:lpstr>Evaluación de Paraclínica Preoperatoria No Justificada en Cirugías Electivas  Enero a Junio 2025</vt:lpstr>
      <vt:lpstr>Motivación</vt:lpstr>
      <vt:lpstr>Recomendaciones Internacionales</vt:lpstr>
      <vt:lpstr>Objetivo General</vt:lpstr>
      <vt:lpstr>Hoja de Ruta</vt:lpstr>
      <vt:lpstr>Metodología</vt:lpstr>
      <vt:lpstr>Análisis Estadistico</vt:lpstr>
      <vt:lpstr>Paraclínica analizada</vt:lpstr>
      <vt:lpstr>Presentación de PowerPoint</vt:lpstr>
      <vt:lpstr> ECG</vt:lpstr>
      <vt:lpstr>Hemograma</vt:lpstr>
      <vt:lpstr>Ionograma</vt:lpstr>
      <vt:lpstr>Creatininemia</vt:lpstr>
      <vt:lpstr>Crasis</vt:lpstr>
      <vt:lpstr>Glicemias</vt:lpstr>
      <vt:lpstr>TSH</vt:lpstr>
      <vt:lpstr>Consultas a cardiologo</vt:lpstr>
      <vt:lpstr>Presentación de PowerPoint</vt:lpstr>
      <vt:lpstr>Costos para el  27% en  6 meses</vt:lpstr>
      <vt:lpstr>Implicancia por paciente</vt:lpstr>
      <vt:lpstr>Intervención Institucional Propuesta</vt:lpstr>
      <vt:lpstr>Conclusiones</vt:lpstr>
      <vt:lpstr>Seguiremos avanzando…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duarteleticia16@gmail.com</dc:creator>
  <cp:lastModifiedBy>duarteleticia16@gmail.com</cp:lastModifiedBy>
  <cp:revision>16</cp:revision>
  <dcterms:created xsi:type="dcterms:W3CDTF">2025-09-24T11:56:04Z</dcterms:created>
  <dcterms:modified xsi:type="dcterms:W3CDTF">2025-10-07T13:48:55Z</dcterms:modified>
</cp:coreProperties>
</file>